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310" r:id="rId3"/>
    <p:sldId id="309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watz_bachoo/Downloads/Sanofi/Seurat/LogNormaliz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watz_bachoo/Downloads/Sanofi/Seurat/LogNormaliz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watz_bachoo/Downloads/Sanofi/Seurat/LogNormaliz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watz_bachoo/Downloads/Sanofi/Seurat/LogNormaliz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watz_bachoo/Downloads/Sanofi/Seurat/LogNormaliz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Raw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Sheet1!$A$2:$A$10</c:f>
              <c:numCache>
                <c:formatCode>General</c:formatCode>
                <c:ptCount val="9"/>
                <c:pt idx="0">
                  <c:v>4391089</c:v>
                </c:pt>
                <c:pt idx="1">
                  <c:v>5613024</c:v>
                </c:pt>
                <c:pt idx="2">
                  <c:v>1156925</c:v>
                </c:pt>
                <c:pt idx="3">
                  <c:v>4272012</c:v>
                </c:pt>
                <c:pt idx="4">
                  <c:v>2825048</c:v>
                </c:pt>
                <c:pt idx="5">
                  <c:v>1633305</c:v>
                </c:pt>
                <c:pt idx="6">
                  <c:v>4582028</c:v>
                </c:pt>
                <c:pt idx="7">
                  <c:v>6819098</c:v>
                </c:pt>
                <c:pt idx="8">
                  <c:v>7757944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AB-3F4B-A19F-6306DCF8FF23}"/>
            </c:ext>
          </c:extLst>
        </c:ser>
        <c:ser>
          <c:idx val="1"/>
          <c:order val="1"/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Sheet1!$B$2:$B$10</c:f>
              <c:numCache>
                <c:formatCode>General</c:formatCode>
                <c:ptCount val="9"/>
                <c:pt idx="0">
                  <c:v>884954</c:v>
                </c:pt>
                <c:pt idx="1">
                  <c:v>3426365</c:v>
                </c:pt>
                <c:pt idx="2">
                  <c:v>7634831</c:v>
                </c:pt>
                <c:pt idx="3">
                  <c:v>6784132</c:v>
                </c:pt>
                <c:pt idx="4">
                  <c:v>2115551</c:v>
                </c:pt>
                <c:pt idx="5">
                  <c:v>1821818</c:v>
                </c:pt>
                <c:pt idx="6">
                  <c:v>7744092</c:v>
                </c:pt>
                <c:pt idx="7">
                  <c:v>6847310</c:v>
                </c:pt>
                <c:pt idx="8">
                  <c:v>4069898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AB-3F4B-A19F-6306DCF8FF23}"/>
            </c:ext>
          </c:extLst>
        </c:ser>
        <c:ser>
          <c:idx val="2"/>
          <c:order val="2"/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Sheet1!$C$2:$C$10</c:f>
              <c:numCache>
                <c:formatCode>General</c:formatCode>
                <c:ptCount val="9"/>
                <c:pt idx="0">
                  <c:v>6262767</c:v>
                </c:pt>
                <c:pt idx="1">
                  <c:v>6880861</c:v>
                </c:pt>
                <c:pt idx="2">
                  <c:v>3298697</c:v>
                </c:pt>
                <c:pt idx="3">
                  <c:v>4834231</c:v>
                </c:pt>
                <c:pt idx="4">
                  <c:v>6083630</c:v>
                </c:pt>
                <c:pt idx="5">
                  <c:v>5503129</c:v>
                </c:pt>
                <c:pt idx="6">
                  <c:v>6083622</c:v>
                </c:pt>
                <c:pt idx="7">
                  <c:v>268261</c:v>
                </c:pt>
                <c:pt idx="8">
                  <c:v>4225006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AB-3F4B-A19F-6306DCF8F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9766528"/>
        <c:axId val="869768208"/>
      </c:lineChart>
      <c:catAx>
        <c:axId val="86976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9768208"/>
        <c:crosses val="autoZero"/>
        <c:auto val="1"/>
        <c:lblAlgn val="ctr"/>
        <c:lblOffset val="100"/>
        <c:noMultiLvlLbl val="0"/>
      </c:catAx>
      <c:valAx>
        <c:axId val="86976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9766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DIVIDED BY TOTAL EXPRESSION IN A CELL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Sheet1!$E$2:$E$10</c:f>
              <c:numCache>
                <c:formatCode>General</c:formatCode>
                <c:ptCount val="9"/>
                <c:pt idx="0">
                  <c:v>0.11244649968772465</c:v>
                </c:pt>
                <c:pt idx="1">
                  <c:v>0.14373766996369033</c:v>
                </c:pt>
                <c:pt idx="2">
                  <c:v>2.9626401708373672E-2</c:v>
                </c:pt>
                <c:pt idx="3">
                  <c:v>0.10939718963199242</c:v>
                </c:pt>
                <c:pt idx="4">
                  <c:v>7.234350272786709E-2</c:v>
                </c:pt>
                <c:pt idx="5">
                  <c:v>4.1825485698982444E-2</c:v>
                </c:pt>
                <c:pt idx="6">
                  <c:v>0.11733604353524732</c:v>
                </c:pt>
                <c:pt idx="7">
                  <c:v>0.17462267358451714</c:v>
                </c:pt>
                <c:pt idx="8">
                  <c:v>0.19866453346160493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8F-A841-9E14-A5A2E34DF9B2}"/>
            </c:ext>
          </c:extLst>
        </c:ser>
        <c:ser>
          <c:idx val="1"/>
          <c:order val="1"/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Sheet1!$F$2:$F$10</c:f>
              <c:numCache>
                <c:formatCode>General</c:formatCode>
                <c:ptCount val="9"/>
                <c:pt idx="0">
                  <c:v>2.1412447656849552E-2</c:v>
                </c:pt>
                <c:pt idx="1">
                  <c:v>8.290471732515059E-2</c:v>
                </c:pt>
                <c:pt idx="2">
                  <c:v>0.18473323941853739</c:v>
                </c:pt>
                <c:pt idx="3">
                  <c:v>0.16414962963855531</c:v>
                </c:pt>
                <c:pt idx="4">
                  <c:v>5.1188112662235247E-2</c:v>
                </c:pt>
                <c:pt idx="5">
                  <c:v>4.4080915579009013E-2</c:v>
                </c:pt>
                <c:pt idx="6">
                  <c:v>0.18737693100412831</c:v>
                </c:pt>
                <c:pt idx="7">
                  <c:v>0.16567829171371903</c:v>
                </c:pt>
                <c:pt idx="8">
                  <c:v>9.8475715001815553E-2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8F-A841-9E14-A5A2E34DF9B2}"/>
            </c:ext>
          </c:extLst>
        </c:ser>
        <c:ser>
          <c:idx val="2"/>
          <c:order val="2"/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Sheet1!$G$2:$G$10</c:f>
              <c:numCache>
                <c:formatCode>General</c:formatCode>
                <c:ptCount val="9"/>
                <c:pt idx="0">
                  <c:v>0.1441698340090668</c:v>
                </c:pt>
                <c:pt idx="1">
                  <c:v>0.15839845043084971</c:v>
                </c:pt>
                <c:pt idx="2">
                  <c:v>7.5936498824913434E-2</c:v>
                </c:pt>
                <c:pt idx="3">
                  <c:v>0.11128472140692525</c:v>
                </c:pt>
                <c:pt idx="4">
                  <c:v>0.14004607344845801</c:v>
                </c:pt>
                <c:pt idx="5">
                  <c:v>0.12668285351514463</c:v>
                </c:pt>
                <c:pt idx="6">
                  <c:v>0.14004588928726025</c:v>
                </c:pt>
                <c:pt idx="7">
                  <c:v>6.1754083843620989E-3</c:v>
                </c:pt>
                <c:pt idx="8">
                  <c:v>9.7260270693019762E-2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8F-A841-9E14-A5A2E34DF9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5895728"/>
        <c:axId val="765897408"/>
      </c:lineChart>
      <c:catAx>
        <c:axId val="76589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5897408"/>
        <c:crosses val="autoZero"/>
        <c:auto val="1"/>
        <c:lblAlgn val="ctr"/>
        <c:lblOffset val="100"/>
        <c:noMultiLvlLbl val="0"/>
      </c:catAx>
      <c:valAx>
        <c:axId val="76589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5895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Scaled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Sheet1!$I$2:$I$10</c:f>
              <c:numCache>
                <c:formatCode>General</c:formatCode>
                <c:ptCount val="9"/>
                <c:pt idx="0">
                  <c:v>1124.4649968772464</c:v>
                </c:pt>
                <c:pt idx="1">
                  <c:v>1437.3766996369034</c:v>
                </c:pt>
                <c:pt idx="2">
                  <c:v>296.26401708373675</c:v>
                </c:pt>
                <c:pt idx="3">
                  <c:v>1093.9718963199243</c:v>
                </c:pt>
                <c:pt idx="4">
                  <c:v>723.43502727867087</c:v>
                </c:pt>
                <c:pt idx="5">
                  <c:v>418.25485698982442</c:v>
                </c:pt>
                <c:pt idx="6">
                  <c:v>1173.3604353524731</c:v>
                </c:pt>
                <c:pt idx="7">
                  <c:v>1746.2267358451713</c:v>
                </c:pt>
                <c:pt idx="8">
                  <c:v>1986.6453346160492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56-564F-A014-FD4FC69078F6}"/>
            </c:ext>
          </c:extLst>
        </c:ser>
        <c:ser>
          <c:idx val="1"/>
          <c:order val="1"/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Sheet1!$J$2:$J$10</c:f>
              <c:numCache>
                <c:formatCode>General</c:formatCode>
                <c:ptCount val="9"/>
                <c:pt idx="0">
                  <c:v>214.12447656849551</c:v>
                </c:pt>
                <c:pt idx="1">
                  <c:v>829.04717325150591</c:v>
                </c:pt>
                <c:pt idx="2">
                  <c:v>1847.3323941853739</c:v>
                </c:pt>
                <c:pt idx="3">
                  <c:v>1641.496296385553</c:v>
                </c:pt>
                <c:pt idx="4">
                  <c:v>511.88112662235244</c:v>
                </c:pt>
                <c:pt idx="5">
                  <c:v>440.80915579009013</c:v>
                </c:pt>
                <c:pt idx="6">
                  <c:v>1873.769310041283</c:v>
                </c:pt>
                <c:pt idx="7">
                  <c:v>1656.7829171371902</c:v>
                </c:pt>
                <c:pt idx="8">
                  <c:v>984.75715001815558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56-564F-A014-FD4FC69078F6}"/>
            </c:ext>
          </c:extLst>
        </c:ser>
        <c:ser>
          <c:idx val="2"/>
          <c:order val="2"/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Sheet1!$K$2:$K$10</c:f>
              <c:numCache>
                <c:formatCode>General</c:formatCode>
                <c:ptCount val="9"/>
                <c:pt idx="0">
                  <c:v>1441.6983400906679</c:v>
                </c:pt>
                <c:pt idx="1">
                  <c:v>1583.9845043084972</c:v>
                </c:pt>
                <c:pt idx="2">
                  <c:v>759.3649882491344</c:v>
                </c:pt>
                <c:pt idx="3">
                  <c:v>1112.8472140692525</c:v>
                </c:pt>
                <c:pt idx="4">
                  <c:v>1400.4607344845801</c:v>
                </c:pt>
                <c:pt idx="5">
                  <c:v>1266.8285351514464</c:v>
                </c:pt>
                <c:pt idx="6">
                  <c:v>1400.4588928726025</c:v>
                </c:pt>
                <c:pt idx="7">
                  <c:v>61.75408384362099</c:v>
                </c:pt>
                <c:pt idx="8">
                  <c:v>972.60270693019766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56-564F-A014-FD4FC69078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232608"/>
        <c:axId val="764234288"/>
      </c:lineChart>
      <c:catAx>
        <c:axId val="76423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4234288"/>
        <c:crosses val="autoZero"/>
        <c:auto val="1"/>
        <c:lblAlgn val="ctr"/>
        <c:lblOffset val="100"/>
        <c:noMultiLvlLbl val="0"/>
      </c:catAx>
      <c:valAx>
        <c:axId val="76423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423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Ln-Scaled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Sheet1!$M$2:$M$10</c:f>
              <c:numCache>
                <c:formatCode>General</c:formatCode>
                <c:ptCount val="9"/>
                <c:pt idx="0">
                  <c:v>7.0250626431934577</c:v>
                </c:pt>
                <c:pt idx="1">
                  <c:v>7.2705749948270588</c:v>
                </c:pt>
                <c:pt idx="2">
                  <c:v>5.6912510063806074</c:v>
                </c:pt>
                <c:pt idx="3">
                  <c:v>6.9975702937305018</c:v>
                </c:pt>
                <c:pt idx="4">
                  <c:v>6.5840107386922879</c:v>
                </c:pt>
                <c:pt idx="5">
                  <c:v>6.036090952447025</c:v>
                </c:pt>
                <c:pt idx="6">
                  <c:v>7.0676270779690382</c:v>
                </c:pt>
                <c:pt idx="7">
                  <c:v>7.4652125881317746</c:v>
                </c:pt>
                <c:pt idx="8">
                  <c:v>7.5942027337242664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7C-F14C-967E-E19792B6547A}"/>
            </c:ext>
          </c:extLst>
        </c:ser>
        <c:ser>
          <c:idx val="1"/>
          <c:order val="1"/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Sheet1!$N$2:$N$10</c:f>
              <c:numCache>
                <c:formatCode>General</c:formatCode>
                <c:ptCount val="9"/>
                <c:pt idx="0">
                  <c:v>5.3665575121275566</c:v>
                </c:pt>
                <c:pt idx="1">
                  <c:v>6.7202770573179107</c:v>
                </c:pt>
                <c:pt idx="2">
                  <c:v>7.5214979283743384</c:v>
                </c:pt>
                <c:pt idx="3">
                  <c:v>7.4033634807012421</c:v>
                </c:pt>
                <c:pt idx="4">
                  <c:v>6.2380924235171031</c:v>
                </c:pt>
                <c:pt idx="5">
                  <c:v>6.0886120284716556</c:v>
                </c:pt>
                <c:pt idx="6">
                  <c:v>7.5357073549227627</c:v>
                </c:pt>
                <c:pt idx="7">
                  <c:v>7.4126329992708486</c:v>
                </c:pt>
                <c:pt idx="8">
                  <c:v>6.8923950625691655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7C-F14C-967E-E19792B6547A}"/>
            </c:ext>
          </c:extLst>
        </c:ser>
        <c:ser>
          <c:idx val="2"/>
          <c:order val="2"/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Sheet1!$O$2:$O$10</c:f>
              <c:numCache>
                <c:formatCode>General</c:formatCode>
                <c:ptCount val="9"/>
                <c:pt idx="0">
                  <c:v>7.2735771004616208</c:v>
                </c:pt>
                <c:pt idx="1">
                  <c:v>7.3676987896929962</c:v>
                </c:pt>
                <c:pt idx="2">
                  <c:v>6.6324825422433298</c:v>
                </c:pt>
                <c:pt idx="3">
                  <c:v>7.0146770678806902</c:v>
                </c:pt>
                <c:pt idx="4">
                  <c:v>7.2445565575235342</c:v>
                </c:pt>
                <c:pt idx="5">
                  <c:v>7.1442718397908411</c:v>
                </c:pt>
                <c:pt idx="6">
                  <c:v>7.2445552425183051</c:v>
                </c:pt>
                <c:pt idx="7">
                  <c:v>4.123160108440624</c:v>
                </c:pt>
                <c:pt idx="8">
                  <c:v>6.8799756811554049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B7C-F14C-967E-E19792B65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1425152"/>
        <c:axId val="891426832"/>
      </c:lineChart>
      <c:catAx>
        <c:axId val="89142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1426832"/>
        <c:crosses val="autoZero"/>
        <c:auto val="1"/>
        <c:lblAlgn val="ctr"/>
        <c:lblOffset val="100"/>
        <c:noMultiLvlLbl val="0"/>
      </c:catAx>
      <c:valAx>
        <c:axId val="89142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142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Linear Transformation across cells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Sheet1!$U$2:$U$10</c:f>
              <c:numCache>
                <c:formatCode>General</c:formatCode>
                <c:ptCount val="9"/>
                <c:pt idx="0">
                  <c:v>0.45333609592548202</c:v>
                </c:pt>
                <c:pt idx="1">
                  <c:v>0.43265062748203603</c:v>
                </c:pt>
                <c:pt idx="2">
                  <c:v>-1.0093729369908897</c:v>
                </c:pt>
                <c:pt idx="3">
                  <c:v>-0.6142178675472838</c:v>
                </c:pt>
                <c:pt idx="4">
                  <c:v>-0.20509093259729078</c:v>
                </c:pt>
                <c:pt idx="5">
                  <c:v>-0.61884423912454034</c:v>
                </c:pt>
                <c:pt idx="6">
                  <c:v>-0.90967388312504494</c:v>
                </c:pt>
                <c:pt idx="7">
                  <c:v>0.59102750662436987</c:v>
                </c:pt>
                <c:pt idx="8">
                  <c:v>1.1545673281445867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EE-FD4D-ABBF-46B4C6D58A11}"/>
            </c:ext>
          </c:extLst>
        </c:ser>
        <c:ser>
          <c:idx val="1"/>
          <c:order val="1"/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Sheet1!$V$2:$V$10</c:f>
              <c:numCache>
                <c:formatCode>General</c:formatCode>
                <c:ptCount val="9"/>
                <c:pt idx="0">
                  <c:v>-1.1463771259315809</c:v>
                </c:pt>
                <c:pt idx="1">
                  <c:v>-1.1434769064725163</c:v>
                </c:pt>
                <c:pt idx="2">
                  <c:v>0.99035580616540908</c:v>
                </c:pt>
                <c:pt idx="3">
                  <c:v>1.153898345840926</c:v>
                </c:pt>
                <c:pt idx="4">
                  <c:v>-0.88155477352694189</c:v>
                </c:pt>
                <c:pt idx="5">
                  <c:v>-0.53483723382197257</c:v>
                </c:pt>
                <c:pt idx="6">
                  <c:v>1.070767189050136</c:v>
                </c:pt>
                <c:pt idx="7">
                  <c:v>0.56356416213555538</c:v>
                </c:pt>
                <c:pt idx="8">
                  <c:v>-0.56209440517645226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EE-FD4D-ABBF-46B4C6D58A11}"/>
            </c:ext>
          </c:extLst>
        </c:ser>
        <c:ser>
          <c:idx val="2"/>
          <c:order val="2"/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Sheet1!$W$2:$W$10</c:f>
              <c:numCache>
                <c:formatCode>General</c:formatCode>
                <c:ptCount val="9"/>
                <c:pt idx="0">
                  <c:v>0.6930410300060964</c:v>
                </c:pt>
                <c:pt idx="1">
                  <c:v>0.71082627899047524</c:v>
                </c:pt>
                <c:pt idx="2">
                  <c:v>1.9017130825479751E-2</c:v>
                </c:pt>
                <c:pt idx="3">
                  <c:v>-0.53968047829363064</c:v>
                </c:pt>
                <c:pt idx="4">
                  <c:v>1.0866457061242345</c:v>
                </c:pt>
                <c:pt idx="5">
                  <c:v>1.1536814729465101</c:v>
                </c:pt>
                <c:pt idx="6">
                  <c:v>-0.16109330592508347</c:v>
                </c:pt>
                <c:pt idx="7">
                  <c:v>-1.1545916687599256</c:v>
                </c:pt>
                <c:pt idx="8">
                  <c:v>-0.59247292296813014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EE-FD4D-ABBF-46B4C6D58A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4735632"/>
        <c:axId val="860647824"/>
      </c:lineChart>
      <c:catAx>
        <c:axId val="91473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647824"/>
        <c:crosses val="autoZero"/>
        <c:auto val="1"/>
        <c:lblAlgn val="ctr"/>
        <c:lblOffset val="100"/>
        <c:noMultiLvlLbl val="0"/>
      </c:catAx>
      <c:valAx>
        <c:axId val="86064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7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E8C1-9F3F-D840-8512-076D2F68F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4D5B9-5665-B84C-8961-C93EF5393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F925-33D7-DA4A-A520-B5900173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95C-237B-974A-9AF7-BE02D77FB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BC229-4833-7F46-901B-0C4AF78F7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9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FE19-56BE-D041-A795-169979FD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B94A0-41C1-864C-A57F-A0F7692D8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4A138-D4E5-A446-8C00-F3DA5529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743D3-E67B-804C-A140-DA196D09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11E96-E1A6-0749-8A5D-EFEBA50C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2FA855-3FA2-3F48-A457-B40ACFB56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21BF9-BF0A-524D-8F18-3698F7FD3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A7981-8CBC-B944-9A28-4DE576D1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C278-D697-BC4B-9404-49745B94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A8D12-E48B-014A-8E1E-E00D6DC3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62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A563-F536-5842-8BCC-F087A6A8B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3CC05-F7BD-0340-B30A-17EE0F917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76287-3796-C74B-826A-F8CE928E1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A092-C105-B24F-840E-DF3317D12684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75F05-45DF-4140-ABC4-6766B04FB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15A11-63CA-B84E-93D9-F5C049B3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29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EC37-69E9-D94B-B9A3-70BDAA59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3E83-3D8B-3B40-BEEC-5AE7D9C2B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CE53-CDBE-DC46-8D91-D366A7147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E7CE-200A-224E-AC2B-14427AA43E02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01547-7DED-CE45-8553-72678F2D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B4414-DEA6-7F46-848B-99B0D685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81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A213-9AA3-8048-8DCE-48D6FF0A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C82CF-5559-EE4E-BA5A-D7738DF4C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45F55-82D9-E342-9FB5-7D0ECF81D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40659-D4BB-CA4C-BE6C-778BF3BF8F9C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486E2-3AE4-2E42-AC66-FDBE11C8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1F88-3864-B74C-A1D5-70D6C126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70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8E67-287F-F04F-9DD8-899AF81B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E03FA-35C2-ED45-8654-C1717D2F5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D46A4-39A3-6345-9697-F8922C69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92E35-855E-EF49-B961-C19E24DD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46D5-0396-D146-AE19-D8BC98CBC6DB}" type="datetime1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71379-3FD3-0448-AAAE-094D4266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6D10C-17B2-604C-AE0B-67C0CA80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77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9671-ECF8-C248-96EF-5504CC69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8AACF-70E9-6540-8747-9502DB0DF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8AD1F-10C1-6942-B098-A059502E9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5E94B2-D20F-6545-BF6D-07BB5A6BF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2B712-AA3A-334D-9DFE-AA1626875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46236-45FC-9540-B719-7747CBEA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F370C-EE8E-654D-9C3A-63CC6FB2037B}" type="datetime1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1EF2FD-676F-0843-9862-F532344C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335456-BEDE-7346-BA8B-550F0775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16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B380E-6E2E-4D47-A835-3BB5C268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3F742-BC96-B048-917C-346A88427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E8FC-B0A9-B945-AF48-5A371CD70F70}" type="datetime1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6FB96-91F9-A048-A691-55E2C0A2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A8EDD-8292-8F48-89F7-7187E7BC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1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A58873-83AB-534D-864A-7F940CDA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FA1D-EFA2-7643-BEA1-9399175B0F33}" type="datetime1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B31171-90F5-DE4D-BBE4-3B583B66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0DC42-9984-2B4B-AAFE-22D30A26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66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5770-27D5-4948-B49F-C87402F2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6B5C6-6B3A-DB4C-A074-1910A45E1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4DFE7-CA3E-424D-997E-274C8EEAE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68211-C97D-914E-B038-49E11ADC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6A1B-ED80-444F-8E33-C9F4D951D5D7}" type="datetime1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42664-5B49-3047-A128-8AA6DFDC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46EC2-0AB2-DE40-9CD0-CC592A01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8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866D-C6B7-9F4F-8442-45953A3F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C498-A906-2F46-AB21-C47714A36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1D052-DFBF-404E-AEF4-B1C89872D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22591-48D4-894E-88C6-4C933BFE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5AFE-96E4-F046-9839-1F73BA7E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4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4D66-04BD-DC42-9A1D-EADEFE93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5E1D9-A671-4346-8079-A9BDE4B60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E720D-DB70-2743-B831-018BF402B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E4B01-E60C-614D-8B78-6A30583E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7BCD-9131-1243-B38E-E4AAFC8529B9}" type="datetime1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B564D-E882-A342-A238-82338A39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D371B-50B9-B343-B1FC-A874B0A2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63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419C-1F93-AD4C-84BC-4A5D629B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DFA78-F607-7F41-802A-0CED3F2DA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4156-E666-7D45-8D22-E2C84569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29CF-9FC9-9147-BC77-20950C17061E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6A8FF-DF3B-8043-965F-CF40B99E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0A101-6EEF-6947-AA89-07BC7BBF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6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1B239F-4A20-D647-964D-294FF3D21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A9E05-FADD-6642-8859-A2435F897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2CBFD-2B86-0D40-A367-08ADFFE8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88AE-2359-C941-B56B-4CD7138AEF62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C895-8937-1B44-8DC5-CFA78DB6B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80A0B-B146-8241-B2E8-FA1475FF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C360-C72B-854F-8C29-492F09DB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BFCFF-DD73-A641-AE8D-943D7F8A3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C19F5-E92E-834B-919B-B305177B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E9FF-6F0C-1D42-89AE-D40AE9D0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3DF8B-885D-8F4A-9CDA-540E0C59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8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BD97-CA3F-C84C-B795-C28407C6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01E7-08FF-7F4C-AB4C-5A39F9B7E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49DB4-AECE-2D41-B8D1-C57DB031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4C499-76ED-0645-8EB3-BAFF2F04C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52226-77B0-9749-AC24-4BE3C584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E0969-D807-6940-8EBE-E7D0DB0C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8CFE-174F-4B49-86E2-3E7EF47E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BC0A3-1A22-2C42-BFCC-7E1695131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C92DC-3EAF-5F44-9E3D-C75EF5183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3BDEB-F26B-0849-97EE-CF1C06E00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3247C-09E9-D84F-8079-6E0C3A4D3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C1E43-1F31-CE44-9F09-66D2A190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7B20DA-4AD8-5C40-8E14-982518D40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DB2966-5051-8C4E-A92F-447FDB45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4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7D30-7D96-8A46-A3E9-3E380FE2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8F81FC-6988-D642-8421-569E540B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15F38-6935-A346-92C7-8C1CAC2D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7DC4A-EAA7-D94C-BB21-0649CE4F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5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71929-7268-3C42-A0AA-5205CBE6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A17D9-1EAA-884B-A55E-CD904F0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B63E2-7435-4343-8CD2-03585596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B7E4-B761-814A-9782-67242087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69506-488B-CA46-A0A5-5A48FFCE9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8F2FA-581F-8D43-8B35-2B5722C39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AE627-A929-1544-AAED-BC5943331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30CE2-7000-A04A-96F8-6BDCD5FD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BF120-3082-8647-B5B1-320F1C66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5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707D-6347-3841-98EC-7ECBD5BB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9E3771-2857-6A41-BC80-4F24EF6D2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1E611-5B72-9640-8FBE-4CCB6DCDA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CEA6E-42BA-7140-A4FB-45D73DEB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9BFB2-B91F-DE4B-BC71-23F554B2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08A70-66F3-AB42-9D0F-D936413F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7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5A74C0-EE24-BC47-BA19-193FB2E3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02C80-AF13-1147-9256-74EC50265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7982-F21A-FF4F-9A4F-57115FD918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DF9C4-8C51-0640-98F9-226773164554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16855-CA71-4741-82C5-06AE039E5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5348E-4E37-7247-8AB7-53FC68FD5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4A8E8-2AF9-5942-9CE7-3DE59474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0864-A250-344D-B885-8277F473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22FAB-21CB-DF49-B04B-C8E4CB009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4AFEF-82D7-1246-A691-9DFB60BCD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E04DD-FB5B-EF4C-8694-FBCDD012297F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29771-DAE8-254F-92A8-3ADF56826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484E-F8A9-9C4B-ABDF-6F3D488B9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E9222-66CE-9A46-A66A-2EEF3235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5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gencore.bio.nyu.edu/single-cell-rnaseq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2CE0B4-7C8B-5E49-84D9-6B05941D6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Single Cell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92B7B7-0877-2241-B753-98A7A68D9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Using Seurat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ABFCE-5A3A-BF44-99CA-A7005BFC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AE9222-66CE-9A46-A66A-2EEF32352415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167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2AB9F-0BA7-2D4E-90F7-1F71AE3E3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8ADF1-5581-8E46-8604-89F0A7FE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407987"/>
            <a:ext cx="12001500" cy="2628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86231-E651-4A45-8B2A-B67B1AB5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3189288"/>
            <a:ext cx="11950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7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50B7D-8097-724D-828A-F1163B2E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CA4B711-808A-8748-AEED-DBE78FD46268}"/>
              </a:ext>
            </a:extLst>
          </p:cNvPr>
          <p:cNvGraphicFramePr>
            <a:graphicFrameLocks/>
          </p:cNvGraphicFramePr>
          <p:nvPr/>
        </p:nvGraphicFramePr>
        <p:xfrm>
          <a:off x="135433" y="465138"/>
          <a:ext cx="3777139" cy="237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2547356-6E44-EC4B-9B04-DABB202DC45E}"/>
              </a:ext>
            </a:extLst>
          </p:cNvPr>
          <p:cNvGraphicFramePr>
            <a:graphicFrameLocks/>
          </p:cNvGraphicFramePr>
          <p:nvPr/>
        </p:nvGraphicFramePr>
        <p:xfrm>
          <a:off x="4067294" y="465138"/>
          <a:ext cx="3605213" cy="226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2AD8AE3-F629-EB4B-B45F-9AD8B5F459F0}"/>
              </a:ext>
            </a:extLst>
          </p:cNvPr>
          <p:cNvGraphicFramePr>
            <a:graphicFrameLocks/>
          </p:cNvGraphicFramePr>
          <p:nvPr/>
        </p:nvGraphicFramePr>
        <p:xfrm>
          <a:off x="7981950" y="465139"/>
          <a:ext cx="3600450" cy="226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804FCE2-CDBD-3D49-BE59-2A49A31D8969}"/>
              </a:ext>
            </a:extLst>
          </p:cNvPr>
          <p:cNvGraphicFramePr>
            <a:graphicFrameLocks/>
          </p:cNvGraphicFramePr>
          <p:nvPr/>
        </p:nvGraphicFramePr>
        <p:xfrm>
          <a:off x="1524000" y="31710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1413780-E25F-E54C-B406-3A1F56529079}"/>
              </a:ext>
            </a:extLst>
          </p:cNvPr>
          <p:cNvGraphicFramePr>
            <a:graphicFrameLocks/>
          </p:cNvGraphicFramePr>
          <p:nvPr/>
        </p:nvGraphicFramePr>
        <p:xfrm>
          <a:off x="6096000" y="31710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9592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9B89A-481B-2B41-B8A4-B8564B493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D550B-E6C9-0D40-86AE-A4EE1826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36525"/>
            <a:ext cx="11836400" cy="209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757EC-1DB0-C140-A862-1BC7FD92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2232025"/>
            <a:ext cx="11798300" cy="135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FB27D-9F74-4048-87FF-94FF06C50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25" y="3590925"/>
            <a:ext cx="4282900" cy="31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0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467A7-3E7E-8D42-A195-ED468264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754B2-B0A7-7846-9AEF-E74D5DBB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4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FD35C9-C0EA-5447-AFD6-7D91A2D0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7058"/>
            <a:ext cx="5294716" cy="3123881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698C49-940B-034C-A26B-0483C757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17009"/>
            <a:ext cx="5294715" cy="40239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4A167C-B3F8-4647-A4BB-2FB57F32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3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84ED7-28F0-334C-9AB9-6C10787E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AE9222-66CE-9A46-A66A-2EEF32352415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7743B-1A74-EF48-AA80-31ACB3C77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46" y="0"/>
            <a:ext cx="7105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79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07B9C-304B-8F4F-B4F4-31090258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81C78-341C-3342-BF69-17371541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36525"/>
            <a:ext cx="11836400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704088-3C8F-C249-8DD9-BF6546807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37" y="2401718"/>
            <a:ext cx="5724525" cy="41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24085-FFFE-9549-A992-3D67A0B1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40" y="643467"/>
            <a:ext cx="9731119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D2EFB-D648-AC4F-AD3F-7A66148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39D09265-4868-4445-A356-78B3918E7FCF}"/>
              </a:ext>
            </a:extLst>
          </p:cNvPr>
          <p:cNvSpPr/>
          <p:nvPr/>
        </p:nvSpPr>
        <p:spPr>
          <a:xfrm>
            <a:off x="4986338" y="5086350"/>
            <a:ext cx="3014662" cy="128588"/>
          </a:xfrm>
          <a:prstGeom prst="leftRightArrow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5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BA855-5685-AB4B-B97E-0A0F8B86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168C3-F2F7-B448-8497-54872D90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59" y="0"/>
            <a:ext cx="9467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07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920662-059B-4540-8003-28D50F4D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5FAB0-F9CF-6E42-84D2-A2E47BCB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41" y="62004"/>
            <a:ext cx="10489697" cy="67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2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96E456-7F45-1B46-8731-8D966C7D3F7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Aim of the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97DEF-97E0-F649-983E-717E52DF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949009"/>
            <a:ext cx="7910292" cy="27092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2FAB5-9885-304F-A6F8-6648CDB47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D1B09-7A63-5443-A0B3-AAE7966F1451}"/>
              </a:ext>
            </a:extLst>
          </p:cNvPr>
          <p:cNvSpPr txBox="1"/>
          <p:nvPr/>
        </p:nvSpPr>
        <p:spPr>
          <a:xfrm>
            <a:off x="5886451" y="6186488"/>
            <a:ext cx="546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https://learn.gencore.bio.nyu.edu/single-cell-rnaseq/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3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17E5C-D469-034B-979E-1C186393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02E1A-A6F7-C349-85CB-77093DE5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36525"/>
            <a:ext cx="10937875" cy="3711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22FE0E-AA0B-BD4E-9767-42CC1983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711526"/>
            <a:ext cx="118110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718F70-3D2F-064D-A5D3-FA28F630B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387" y="4560815"/>
            <a:ext cx="5281613" cy="216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96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F8571-B445-7549-B759-0B3E1558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6F118-2A42-A340-8203-3FB42A05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6525"/>
            <a:ext cx="11734800" cy="87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869CA0-7425-CF48-8C57-E2CA005AB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12825"/>
            <a:ext cx="117221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89A60-45F0-7C4A-8688-25B0F20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88" y="1647825"/>
            <a:ext cx="5715814" cy="48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32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252A6-4476-4343-82FA-D71C021B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803AD-933C-7848-BC7C-24B2B012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64943"/>
            <a:ext cx="9963150" cy="67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14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B60C6-5B80-FC44-B0A0-3AA83B1D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47" y="643467"/>
            <a:ext cx="8949506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9F2F0-0D63-784E-B152-17BB9AE0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3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C0CA62-7DE1-EB4F-9F34-E17D2DB0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2" y="643467"/>
            <a:ext cx="9208375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32E54-B7E3-694E-A0D9-B19FBF32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D733B-7B82-E54F-B40E-76655F3F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3" y="643467"/>
            <a:ext cx="9285113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7B6920-E223-164E-B613-4499D498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82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69396-46C8-DA40-AB40-BE332B22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14B1B-9339-9F43-9638-20871022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6525"/>
            <a:ext cx="11785600" cy="119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2D5E06-F901-7048-ADAC-0282C997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13" y="1330325"/>
            <a:ext cx="7569200" cy="52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5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6D39E-C2A2-F049-8E6E-31B43FFA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61B48-3E5C-0C4C-A0DF-65EB653F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46078"/>
            <a:ext cx="117729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5CB1C-538E-544E-9195-476CA852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612902"/>
            <a:ext cx="11696700" cy="113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48834-7DCC-5646-962B-BD96AB32F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2968626"/>
            <a:ext cx="11633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BEE55-5D23-CD49-9906-B2A919AB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9222-66CE-9A46-A66A-2EEF32352415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A839C-DB19-F04B-B649-778AACC7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19100"/>
            <a:ext cx="11658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16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CD4F4-B89D-B34B-AF67-BAD8907F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3D7D93-73EB-7E4B-AF6F-AC672AD5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7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BCDE1-A1C1-3047-B663-18BED3D55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95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F2012-AB99-954A-B428-E7ADAA97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77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0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A45EFE-D64D-2A44-815E-735665C4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76" y="643467"/>
            <a:ext cx="9058647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610251-21C4-484F-AC16-93A5E279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5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97A80-DC90-5447-8DEC-52AC3AAA1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F870E-24EF-1D42-8189-A07BE3E9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87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3C233-91A6-A344-97A6-CC275456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79" y="643467"/>
            <a:ext cx="7819041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13BBE-AF2C-854F-BCB3-69B04A63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AE9222-66CE-9A46-A66A-2EEF3235241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7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</Words>
  <Application>Microsoft Macintosh PowerPoint</Application>
  <PresentationFormat>Widescreen</PresentationFormat>
  <Paragraphs>35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1_Office Theme</vt:lpstr>
      <vt:lpstr>Single Cell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Analysis</dc:title>
  <dc:creator>Swathi Dhanasekaran</dc:creator>
  <cp:lastModifiedBy>Swathi Dhanasekaran</cp:lastModifiedBy>
  <cp:revision>1</cp:revision>
  <dcterms:created xsi:type="dcterms:W3CDTF">2019-05-21T01:53:10Z</dcterms:created>
  <dcterms:modified xsi:type="dcterms:W3CDTF">2019-05-21T01:55:09Z</dcterms:modified>
</cp:coreProperties>
</file>